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jpeg" ContentType="image/jpe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11760" y="391320"/>
            <a:ext cx="8520120" cy="29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11760" y="391320"/>
            <a:ext cx="8520120" cy="29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748960" y="748800"/>
            <a:ext cx="3645720" cy="36457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2993040" y="992880"/>
            <a:ext cx="3157920" cy="3157920"/>
          </a:xfrm>
          <a:prstGeom prst="rect">
            <a:avLst/>
          </a:prstGeom>
          <a:noFill/>
          <a:ln w="2844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096360" y="1627200"/>
            <a:ext cx="2950920" cy="158400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BEB67C65-DB33-4ADB-B728-1F5FFB54B01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5045760"/>
            <a:ext cx="9143640" cy="975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311760" y="391320"/>
            <a:ext cx="8520120" cy="62568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8490240" y="4681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1D6D48BC-C362-48C6-8161-20094CFF18A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3096360" y="1627200"/>
            <a:ext cx="2950920" cy="1584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NYC Taxis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3096360" y="3267000"/>
            <a:ext cx="2950920" cy="700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Jules Pommies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Christopher Tong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Catalina Vanoli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Goals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Airport Rides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Dynamic way to explore data on the browser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4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Backend DB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4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Frontend interface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Prediction algorithm for travel time by time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Data Preparation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311760" y="1152360"/>
            <a:ext cx="325728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1 Month →  11 Million rides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4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Iterative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300 Thousand JFK Airport rides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4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Spatial query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4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shapely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Shape 73" descr=""/>
          <p:cNvPicPr/>
          <p:nvPr/>
        </p:nvPicPr>
        <p:blipFill>
          <a:blip r:embed="rId1"/>
          <a:srcRect l="26583" t="27258" r="17096" b="7241"/>
          <a:stretch/>
        </p:blipFill>
        <p:spPr>
          <a:xfrm>
            <a:off x="3617640" y="1152360"/>
            <a:ext cx="5150160" cy="336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Database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MongoDB server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PostGIS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Shape 80" descr=""/>
          <p:cNvPicPr/>
          <p:nvPr/>
        </p:nvPicPr>
        <p:blipFill>
          <a:blip r:embed="rId1"/>
          <a:srcRect l="16841" t="35993" r="51909" b="31286"/>
          <a:stretch/>
        </p:blipFill>
        <p:spPr>
          <a:xfrm>
            <a:off x="3831840" y="752040"/>
            <a:ext cx="2858040" cy="1683000"/>
          </a:xfrm>
          <a:prstGeom prst="rect">
            <a:avLst/>
          </a:prstGeom>
          <a:ln>
            <a:noFill/>
          </a:ln>
        </p:spPr>
      </p:pic>
      <p:pic>
        <p:nvPicPr>
          <p:cNvPr id="87" name="Shape 81" descr=""/>
          <p:cNvPicPr/>
          <p:nvPr/>
        </p:nvPicPr>
        <p:blipFill>
          <a:blip r:embed="rId2"/>
          <a:srcRect l="18874" t="36504" r="35829" b="26719"/>
          <a:stretch/>
        </p:blipFill>
        <p:spPr>
          <a:xfrm>
            <a:off x="3831840" y="2575080"/>
            <a:ext cx="4142160" cy="189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311760" y="1152360"/>
            <a:ext cx="276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Number of rides by km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Per taxi zone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Shape 87" descr=""/>
          <p:cNvPicPr/>
          <p:nvPr/>
        </p:nvPicPr>
        <p:blipFill>
          <a:blip r:embed="rId1"/>
          <a:stretch/>
        </p:blipFill>
        <p:spPr>
          <a:xfrm>
            <a:off x="3990600" y="391320"/>
            <a:ext cx="4589640" cy="4552560"/>
          </a:xfrm>
          <a:prstGeom prst="rect">
            <a:avLst/>
          </a:prstGeom>
          <a:ln>
            <a:noFill/>
          </a:ln>
        </p:spPr>
      </p:pic>
      <p:sp>
        <p:nvSpPr>
          <p:cNvPr id="90" name="TextShape 2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Density from Airport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Tips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Mean Tip per zone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Shape 95" descr=""/>
          <p:cNvPicPr/>
          <p:nvPr/>
        </p:nvPicPr>
        <p:blipFill>
          <a:blip r:embed="rId1"/>
          <a:stretch/>
        </p:blipFill>
        <p:spPr>
          <a:xfrm>
            <a:off x="3882960" y="117000"/>
            <a:ext cx="4948920" cy="490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Clustering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DB Scan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Mini Batch Kmeans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Gaussian Process - Travel Time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Shape 102" descr=""/>
          <p:cNvPicPr/>
          <p:nvPr/>
        </p:nvPicPr>
        <p:blipFill>
          <a:blip r:embed="rId1"/>
          <a:stretch/>
        </p:blipFill>
        <p:spPr>
          <a:xfrm>
            <a:off x="3229920" y="271800"/>
            <a:ext cx="2304720" cy="2437920"/>
          </a:xfrm>
          <a:prstGeom prst="rect">
            <a:avLst/>
          </a:prstGeom>
          <a:ln>
            <a:noFill/>
          </a:ln>
        </p:spPr>
      </p:pic>
      <p:pic>
        <p:nvPicPr>
          <p:cNvPr id="97" name="Shape 103" descr=""/>
          <p:cNvPicPr/>
          <p:nvPr/>
        </p:nvPicPr>
        <p:blipFill>
          <a:blip r:embed="rId2"/>
          <a:stretch/>
        </p:blipFill>
        <p:spPr>
          <a:xfrm>
            <a:off x="6017040" y="271800"/>
            <a:ext cx="2390400" cy="2437920"/>
          </a:xfrm>
          <a:prstGeom prst="rect">
            <a:avLst/>
          </a:prstGeom>
          <a:ln>
            <a:noFill/>
          </a:ln>
        </p:spPr>
      </p:pic>
      <p:sp>
        <p:nvSpPr>
          <p:cNvPr id="98" name="TextShape 3"/>
          <p:cNvSpPr txBox="1"/>
          <p:nvPr/>
        </p:nvSpPr>
        <p:spPr>
          <a:xfrm>
            <a:off x="210600" y="271008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Prediction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Visualization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Shape 111" descr=""/>
          <p:cNvPicPr/>
          <p:nvPr/>
        </p:nvPicPr>
        <p:blipFill>
          <a:blip r:embed="rId1"/>
          <a:srcRect l="9272" t="16486" r="6823" b="2870"/>
          <a:stretch/>
        </p:blipFill>
        <p:spPr>
          <a:xfrm>
            <a:off x="1412280" y="1152360"/>
            <a:ext cx="6319080" cy="341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311760" y="391320"/>
            <a:ext cx="8520120" cy="625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55e61"/>
                </a:solidFill>
                <a:uFill>
                  <a:solidFill>
                    <a:srgbClr val="ffffff"/>
                  </a:solidFill>
                </a:uFill>
                <a:latin typeface="Playfair Display"/>
                <a:ea typeface="Playfair Display"/>
              </a:rPr>
              <a:t>Next Steps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To-Airport Clustering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Finish exploratory analysis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4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Improve flight predictions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4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Time Series Visualization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Flight arrivals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Network analysis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4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Optimals free flow routes vs actual travel time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e696c"/>
              </a:buClr>
              <a:buFont typeface="Lato"/>
              <a:buChar char="-"/>
            </a:pPr>
            <a:r>
              <a:rPr b="0" lang="en-US" sz="1800" spc="-1" strike="noStrike">
                <a:solidFill>
                  <a:srgbClr val="5e696c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Web app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